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86" r:id="rId4"/>
  </p:sldMasterIdLst>
  <p:notesMasterIdLst>
    <p:notesMasterId r:id="rId41"/>
  </p:notesMasterIdLst>
  <p:handoutMasterIdLst>
    <p:handoutMasterId r:id="rId42"/>
  </p:handoutMasterIdLst>
  <p:sldIdLst>
    <p:sldId id="274" r:id="rId5"/>
    <p:sldId id="430" r:id="rId6"/>
    <p:sldId id="439" r:id="rId7"/>
    <p:sldId id="440" r:id="rId8"/>
    <p:sldId id="441" r:id="rId9"/>
    <p:sldId id="447" r:id="rId10"/>
    <p:sldId id="443" r:id="rId11"/>
    <p:sldId id="442" r:id="rId12"/>
    <p:sldId id="444" r:id="rId13"/>
    <p:sldId id="445" r:id="rId14"/>
    <p:sldId id="446" r:id="rId15"/>
    <p:sldId id="448" r:id="rId16"/>
    <p:sldId id="449" r:id="rId17"/>
    <p:sldId id="450" r:id="rId18"/>
    <p:sldId id="452" r:id="rId19"/>
    <p:sldId id="453" r:id="rId20"/>
    <p:sldId id="454" r:id="rId21"/>
    <p:sldId id="438" r:id="rId22"/>
    <p:sldId id="455" r:id="rId23"/>
    <p:sldId id="456" r:id="rId24"/>
    <p:sldId id="457" r:id="rId25"/>
    <p:sldId id="458" r:id="rId26"/>
    <p:sldId id="459" r:id="rId27"/>
    <p:sldId id="460" r:id="rId28"/>
    <p:sldId id="461" r:id="rId29"/>
    <p:sldId id="462" r:id="rId30"/>
    <p:sldId id="463" r:id="rId31"/>
    <p:sldId id="464" r:id="rId32"/>
    <p:sldId id="465" r:id="rId33"/>
    <p:sldId id="466" r:id="rId34"/>
    <p:sldId id="467" r:id="rId35"/>
    <p:sldId id="468" r:id="rId36"/>
    <p:sldId id="469" r:id="rId37"/>
    <p:sldId id="470" r:id="rId38"/>
    <p:sldId id="471" r:id="rId39"/>
    <p:sldId id="428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86" autoAdjust="0"/>
    <p:restoredTop sz="94533" autoAdjust="0"/>
  </p:normalViewPr>
  <p:slideViewPr>
    <p:cSldViewPr>
      <p:cViewPr>
        <p:scale>
          <a:sx n="81" d="100"/>
          <a:sy n="81" d="100"/>
        </p:scale>
        <p:origin x="-30" y="30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5/27/2016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defTabSz="914450"/>
            <a:r>
              <a:rPr lang="en-US" sz="1000" i="1" dirty="0"/>
              <a:t>(c) 2006 National Academy for Software Development - http://academy.devbg.org*</a:t>
            </a:r>
            <a:endParaRPr lang="en-US" sz="1200" dirty="0"/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 defTabSz="914450"/>
            <a:fld id="{D3AC7A74-A83C-4B2C-9B12-9C57A3BA2667}" type="slidenum">
              <a:rPr lang="en-US" sz="1000" i="1"/>
              <a:pPr algn="r" defTabSz="914450"/>
              <a:t>28</a:t>
            </a:fld>
            <a:r>
              <a:rPr lang="en-US" sz="1000" i="1" dirty="0"/>
              <a:t>##</a:t>
            </a:r>
            <a:endParaRPr lang="en-US" sz="1200" dirty="0"/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316556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167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280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39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268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defTabSz="914450"/>
            <a:r>
              <a:rPr lang="en-US" sz="1000" i="1" dirty="0"/>
              <a:t>(c) 2006 National Academy for Software Development - http://academy.devbg.org*</a:t>
            </a:r>
            <a:endParaRPr lang="en-US" sz="1200" dirty="0"/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 defTabSz="914450"/>
            <a:fld id="{D3AC7A74-A83C-4B2C-9B12-9C57A3BA2667}" type="slidenum">
              <a:rPr lang="en-US" sz="1000" i="1"/>
              <a:pPr algn="r" defTabSz="914450"/>
              <a:t>6</a:t>
            </a:fld>
            <a:r>
              <a:rPr lang="en-US" sz="1000" i="1" dirty="0"/>
              <a:t>##</a:t>
            </a:r>
            <a:endParaRPr lang="en-US" sz="1200" dirty="0"/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976854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268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defTabSz="914450"/>
            <a:r>
              <a:rPr lang="en-US" sz="1000" i="1" dirty="0"/>
              <a:t>(c) 2006 National Academy for Software Development - http://academy.devbg.org*</a:t>
            </a:r>
            <a:endParaRPr lang="en-US" sz="1200" dirty="0"/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 defTabSz="914450"/>
            <a:fld id="{D3AC7A74-A83C-4B2C-9B12-9C57A3BA2667}" type="slidenum">
              <a:rPr lang="en-US" sz="1000" i="1"/>
              <a:pPr algn="r" defTabSz="914450"/>
              <a:t>10</a:t>
            </a:fld>
            <a:r>
              <a:rPr lang="en-US" sz="1000" i="1" dirty="0"/>
              <a:t>##</a:t>
            </a:r>
            <a:endParaRPr lang="en-US" sz="1200" dirty="0"/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797625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defTabSz="914450"/>
            <a:r>
              <a:rPr lang="en-US" sz="1000" i="1" dirty="0"/>
              <a:t>(c) 2006 National Academy for Software Development - http://academy.devbg.org*</a:t>
            </a:r>
            <a:endParaRPr lang="en-US" sz="1200" dirty="0"/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 defTabSz="914450"/>
            <a:fld id="{D3AC7A74-A83C-4B2C-9B12-9C57A3BA2667}" type="slidenum">
              <a:rPr lang="en-US" sz="1000" i="1"/>
              <a:pPr algn="r" defTabSz="914450"/>
              <a:t>13</a:t>
            </a:fld>
            <a:r>
              <a:rPr lang="en-US" sz="1000" i="1" dirty="0"/>
              <a:t>##</a:t>
            </a:r>
            <a:endParaRPr lang="en-US" sz="1200" dirty="0"/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976854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defTabSz="914450"/>
            <a:r>
              <a:rPr lang="en-US" sz="1000" i="1" dirty="0"/>
              <a:t>(c) 2006 National Academy for Software Development - http://academy.devbg.org*</a:t>
            </a:r>
            <a:endParaRPr lang="en-US" sz="1200" dirty="0"/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 defTabSz="914450"/>
            <a:fld id="{D3AC7A74-A83C-4B2C-9B12-9C57A3BA2667}" type="slidenum">
              <a:rPr lang="en-US" sz="1000" i="1"/>
              <a:pPr algn="r" defTabSz="914450"/>
              <a:t>14</a:t>
            </a:fld>
            <a:r>
              <a:rPr lang="en-US" sz="1000" i="1" dirty="0"/>
              <a:t>##</a:t>
            </a:r>
            <a:endParaRPr lang="en-US" sz="1200" dirty="0"/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045773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defTabSz="914450"/>
            <a:r>
              <a:rPr lang="en-US" sz="1000" i="1" dirty="0"/>
              <a:t>(c) 2006 National Academy for Software Development - http://academy.devbg.org*</a:t>
            </a:r>
            <a:endParaRPr lang="en-US" sz="1200" dirty="0"/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 defTabSz="914450"/>
            <a:fld id="{D3AC7A74-A83C-4B2C-9B12-9C57A3BA2667}" type="slidenum">
              <a:rPr lang="en-US" sz="1000" i="1"/>
              <a:pPr algn="r" defTabSz="914450"/>
              <a:t>22</a:t>
            </a:fld>
            <a:r>
              <a:rPr lang="en-US" sz="1000" i="1" dirty="0"/>
              <a:t>##</a:t>
            </a:r>
            <a:endParaRPr lang="en-US" sz="1200" dirty="0"/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316556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8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AF1A2-7CDB-4DDE-B139-47E42D2ABB2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920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473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89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453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68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5/27/2016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54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589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498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48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098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101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672A9-4F4A-4A8F-BB10-38A094071E2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035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4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0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script-applications/" TargetMode="External"/><Relationship Id="rId10" Type="http://schemas.openxmlformats.org/officeDocument/2006/relationships/image" Target="../media/image39.png"/><Relationship Id="rId19" Type="http://schemas.openxmlformats.org/officeDocument/2006/relationships/image" Target="../media/image43.png"/><Relationship Id="rId4" Type="http://schemas.openxmlformats.org/officeDocument/2006/relationships/image" Target="../media/image36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4"/>
          <p:cNvSpPr>
            <a:spLocks noGrp="1"/>
          </p:cNvSpPr>
          <p:nvPr/>
        </p:nvSpPr>
        <p:spPr>
          <a:xfrm>
            <a:off x="3503612" y="457200"/>
            <a:ext cx="8094577" cy="1087372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92500"/>
          </a:bodyPr>
          <a:lstStyle>
            <a:lvl1pPr algn="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6D1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Object-oriented programming</a:t>
            </a:r>
            <a:endParaRPr lang="en-US" dirty="0"/>
          </a:p>
        </p:txBody>
      </p:sp>
      <p:sp>
        <p:nvSpPr>
          <p:cNvPr id="35" name="Subtitle 5"/>
          <p:cNvSpPr>
            <a:spLocks noGrp="1"/>
          </p:cNvSpPr>
          <p:nvPr/>
        </p:nvSpPr>
        <p:spPr>
          <a:xfrm>
            <a:off x="3808412" y="1600200"/>
            <a:ext cx="7789777" cy="699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OOP Principles and Fundamentals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/>
        </p:nvSpPr>
        <p:spPr bwMode="auto">
          <a:xfrm>
            <a:off x="677612" y="4153304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/>
        </p:nvSpPr>
        <p:spPr bwMode="auto">
          <a:xfrm>
            <a:off x="677613" y="4623203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38" name="Text Placeholder 10"/>
          <p:cNvSpPr>
            <a:spLocks noGrp="1"/>
          </p:cNvSpPr>
          <p:nvPr/>
        </p:nvSpPr>
        <p:spPr bwMode="auto">
          <a:xfrm>
            <a:off x="677612" y="5128309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/>
        </p:nvSpPr>
        <p:spPr bwMode="auto">
          <a:xfrm>
            <a:off x="677612" y="5469471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40" name="Picture 39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83" y="2706339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43" name="Picture 42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739183" y="1349495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44" name="Picture 4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67818" y="3543704"/>
            <a:ext cx="2278271" cy="25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283" y="685800"/>
            <a:ext cx="6606330" cy="4609704"/>
          </a:xfrm>
          <a:prstGeom prst="rect">
            <a:avLst/>
          </a:prstGeom>
          <a:effectLst>
            <a:glow rad="38100">
              <a:schemeClr val="accent6">
                <a:lumMod val="40000"/>
                <a:lumOff val="60000"/>
                <a:alpha val="40000"/>
              </a:schemeClr>
            </a:glo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656400"/>
            <a:ext cx="8938472" cy="820600"/>
          </a:xfrm>
        </p:spPr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026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867" name="Rectangle 3"/>
          <p:cNvSpPr>
            <a:spLocks noGrp="1" noChangeArrowheads="1"/>
          </p:cNvSpPr>
          <p:nvPr>
            <p:ph idx="1"/>
          </p:nvPr>
        </p:nvSpPr>
        <p:spPr>
          <a:xfrm>
            <a:off x="227012" y="1143000"/>
            <a:ext cx="11390399" cy="557035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Inheritance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smtClean="0"/>
              <a:t>is </a:t>
            </a:r>
            <a:r>
              <a:rPr lang="en-US" dirty="0"/>
              <a:t>when an object or class is based on another object </a:t>
            </a:r>
            <a:r>
              <a:rPr lang="en-US" dirty="0" smtClean="0"/>
              <a:t>or </a:t>
            </a:r>
            <a:r>
              <a:rPr lang="en-US" dirty="0"/>
              <a:t>class </a:t>
            </a:r>
            <a:r>
              <a:rPr lang="en-US" dirty="0" smtClean="0"/>
              <a:t>using </a:t>
            </a:r>
            <a:r>
              <a:rPr lang="en-US" dirty="0"/>
              <a:t>the same </a:t>
            </a:r>
            <a:r>
              <a:rPr lang="en-US" dirty="0" smtClean="0"/>
              <a:t>implementation </a:t>
            </a:r>
            <a:r>
              <a:rPr lang="en-US" dirty="0"/>
              <a:t>to maintain the same </a:t>
            </a:r>
            <a:r>
              <a:rPr lang="en-US" dirty="0" smtClean="0"/>
              <a:t>behavior</a:t>
            </a:r>
          </a:p>
          <a:p>
            <a:pPr marL="0" indent="0">
              <a:buNone/>
            </a:pPr>
            <a:endParaRPr lang="en-US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 smtClean="0"/>
              <a:t>The </a:t>
            </a:r>
            <a:r>
              <a:rPr lang="en-US" dirty="0"/>
              <a:t>class that inherits the functionality is called a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derived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/>
              <a:t>class, and the class whose functionality is inherited is called a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base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smtClean="0"/>
              <a:t>class</a:t>
            </a:r>
            <a:endParaRPr lang="en-US" dirty="0"/>
          </a:p>
          <a:p>
            <a:endParaRPr lang="en-US" dirty="0"/>
          </a:p>
        </p:txBody>
      </p:sp>
      <p:sp>
        <p:nvSpPr>
          <p:cNvPr id="80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2538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867" name="Rectangle 3"/>
          <p:cNvSpPr>
            <a:spLocks noGrp="1" noChangeArrowheads="1"/>
          </p:cNvSpPr>
          <p:nvPr>
            <p:ph idx="1"/>
          </p:nvPr>
        </p:nvSpPr>
        <p:spPr>
          <a:xfrm>
            <a:off x="227012" y="1143000"/>
            <a:ext cx="11353799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A derived class inherits all the functionality of the base class and can also define additional features that make it different from the base class</a:t>
            </a:r>
          </a:p>
        </p:txBody>
      </p:sp>
      <p:sp>
        <p:nvSpPr>
          <p:cNvPr id="80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099" name="Picture 3" descr="E:\2.Work\98-361\resources\images\oop.inheritance.lionking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3048000"/>
            <a:ext cx="8458200" cy="31788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8506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 descr="E:\2.Work\98-361\resources\images\oop.inheritance.ladybu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2" y="1219200"/>
            <a:ext cx="7772400" cy="35872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9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925676"/>
            <a:ext cx="8938472" cy="847924"/>
          </a:xfrm>
          <a:prstGeom prst="rect">
            <a:avLst/>
          </a:prstGeom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5800" dirty="0">
                <a:effectLst>
                  <a:outerShdw blurRad="30000" dist="30000" dir="2700000" algn="tl" rotWithShape="0">
                    <a:srgbClr val="30356E">
                      <a:shade val="45000"/>
                      <a:satMod val="150000"/>
                      <a:alpha val="90000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Abstraction</a:t>
            </a:r>
            <a:endParaRPr lang="en-US" sz="5800" dirty="0"/>
          </a:p>
        </p:txBody>
      </p:sp>
      <p:pic>
        <p:nvPicPr>
          <p:cNvPr id="1026" name="Picture 2" descr="C:\Users\bubbles\Desktop\php trash\pres crap\Arrays, Strings and Objects\PHP images\Red_Objec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1524000"/>
            <a:ext cx="9332912" cy="350520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1169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means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ignoring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</a:t>
            </a:r>
            <a:r>
              <a:rPr lang="en-US" dirty="0" smtClean="0">
                <a:latin typeface="+mn-lt"/>
                <a:ea typeface="+mn-ea"/>
                <a:cs typeface="+mn-cs"/>
              </a:rPr>
              <a:t>ones ...</a:t>
            </a: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 smtClean="0">
              <a:solidFill>
                <a:srgbClr val="EBFFD2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... </a:t>
            </a:r>
            <a:r>
              <a:rPr lang="en-US" dirty="0">
                <a:latin typeface="+mn-lt"/>
                <a:ea typeface="+mn-ea"/>
                <a:cs typeface="+mn-cs"/>
              </a:rPr>
              <a:t>relevant to the </a:t>
            </a:r>
            <a:r>
              <a:rPr lang="en-US" dirty="0" smtClean="0">
                <a:latin typeface="+mn-lt"/>
                <a:ea typeface="+mn-ea"/>
                <a:cs typeface="+mn-cs"/>
              </a:rPr>
              <a:t>project we develop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latin typeface="+mn-lt"/>
                <a:ea typeface="+mn-ea"/>
                <a:cs typeface="+mn-cs"/>
              </a:rPr>
              <a:t>With </a:t>
            </a:r>
            <a:r>
              <a:rPr lang="en-US" dirty="0">
                <a:latin typeface="+mn-lt"/>
                <a:ea typeface="+mn-ea"/>
                <a:cs typeface="+mn-cs"/>
              </a:rPr>
              <a:t>an eye to future reuse in similar </a:t>
            </a:r>
            <a:r>
              <a:rPr lang="en-US" dirty="0" smtClean="0">
                <a:latin typeface="+mn-lt"/>
                <a:ea typeface="+mn-ea"/>
                <a:cs typeface="+mn-cs"/>
              </a:rPr>
              <a:t>projects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Abstraction </a:t>
            </a:r>
            <a:r>
              <a:rPr lang="en-US" dirty="0" smtClean="0">
                <a:latin typeface="+mn-lt"/>
                <a:ea typeface="+mn-ea"/>
                <a:cs typeface="+mn-cs"/>
              </a:rPr>
              <a:t>helps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managing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complexity</a:t>
            </a:r>
            <a:endParaRPr lang="bg-BG" b="1" dirty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 smtClean="0"/>
              <a:t>Abstraction</a:t>
            </a:r>
            <a:endParaRPr lang="bg-BG" sz="4000" dirty="0"/>
          </a:p>
        </p:txBody>
      </p:sp>
      <p:sp>
        <p:nvSpPr>
          <p:cNvPr id="794628" name="AutoShape 4"/>
          <p:cNvSpPr>
            <a:spLocks noChangeArrowheads="1"/>
          </p:cNvSpPr>
          <p:nvPr/>
        </p:nvSpPr>
        <p:spPr bwMode="auto">
          <a:xfrm>
            <a:off x="3398482" y="3048000"/>
            <a:ext cx="6758873" cy="1107278"/>
          </a:xfrm>
          <a:prstGeom prst="cloudCallout">
            <a:avLst>
              <a:gd name="adj1" fmla="val -54852"/>
              <a:gd name="adj2" fmla="val -61472"/>
            </a:avLst>
          </a:prstGeom>
          <a:solidFill>
            <a:srgbClr val="B5DBE5">
              <a:alpha val="14902"/>
            </a:srgbClr>
          </a:solidFill>
          <a:ln w="254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5000"/>
              </a:lnSpc>
              <a:defRPr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"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Relevant" to what?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4100" name="Picture 4" descr="C:\Trash\questionman.png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3308" y="2659062"/>
            <a:ext cx="1117309" cy="1496216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656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abstract classes </a:t>
            </a:r>
            <a:r>
              <a:rPr lang="en-US" dirty="0"/>
              <a:t>provide a common definition of a base class that can be shared by multiple derived </a:t>
            </a:r>
            <a:r>
              <a:rPr lang="en-US" dirty="0" smtClean="0"/>
              <a:t>classes</a:t>
            </a:r>
          </a:p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S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ealed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classes</a:t>
            </a:r>
            <a:r>
              <a:rPr lang="en-US" dirty="0"/>
              <a:t>, </a:t>
            </a:r>
            <a:r>
              <a:rPr lang="en-US" dirty="0" smtClean="0"/>
              <a:t>on </a:t>
            </a:r>
            <a:r>
              <a:rPr lang="en-US" dirty="0"/>
              <a:t>the other hand, provide complete functionality but cannot be used as </a:t>
            </a:r>
            <a:r>
              <a:rPr lang="en-US" dirty="0" smtClean="0"/>
              <a:t>base classes</a:t>
            </a:r>
            <a:endParaRPr lang="bg-BG" b="1" dirty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 smtClean="0"/>
              <a:t>Abstract and Sealed Classes</a:t>
            </a:r>
            <a:endParaRPr lang="bg-BG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171" name="Picture 3" descr="E:\2.Work\98-361\resources\images\oop.abstract.sealed.cla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12" y="3505200"/>
            <a:ext cx="6357092" cy="29981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E:\2.Work\98-361\resources\images\oop.abstraction.shape.examp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62" y="3531577"/>
            <a:ext cx="4913176" cy="2971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899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59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Abstract classes </a:t>
            </a:r>
            <a:r>
              <a:rPr lang="en-US" dirty="0"/>
              <a:t>are </a:t>
            </a:r>
            <a:r>
              <a:rPr lang="en-US" dirty="0" smtClean="0"/>
              <a:t>partially defined classes</a:t>
            </a:r>
          </a:p>
          <a:p>
            <a:pPr lvl="1"/>
            <a:r>
              <a:rPr lang="en-GB" dirty="0"/>
              <a:t>Represent some </a:t>
            </a:r>
            <a:r>
              <a:rPr lang="en-GB" b="1" dirty="0">
                <a:solidFill>
                  <a:schemeClr val="tx2">
                    <a:lumMod val="50000"/>
                  </a:schemeClr>
                </a:solidFill>
              </a:rPr>
              <a:t>abstraction</a:t>
            </a:r>
            <a:r>
              <a:rPr lang="en-GB" dirty="0"/>
              <a:t>, not particular class</a:t>
            </a:r>
          </a:p>
          <a:p>
            <a:pPr lvl="1"/>
            <a:r>
              <a:rPr lang="en-GB" dirty="0" smtClean="0"/>
              <a:t>Mix between class and interface</a:t>
            </a:r>
          </a:p>
          <a:p>
            <a:pPr lvl="2"/>
            <a:r>
              <a:rPr lang="en-GB" dirty="0" smtClean="0"/>
              <a:t>Can be partially implemented or fully unimplemented</a:t>
            </a:r>
            <a:endParaRPr lang="en-GB" dirty="0"/>
          </a:p>
          <a:p>
            <a:pPr lvl="1"/>
            <a:r>
              <a:rPr lang="en-GB" dirty="0" smtClean="0"/>
              <a:t>Not </a:t>
            </a:r>
            <a:r>
              <a:rPr lang="en-GB" dirty="0"/>
              <a:t>implemented methods are </a:t>
            </a:r>
            <a:r>
              <a:rPr lang="en-GB" dirty="0" smtClean="0"/>
              <a:t>declared as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  <a:cs typeface="Consolas" pitchFamily="49" charset="0"/>
              </a:rPr>
              <a:t>abstract</a:t>
            </a:r>
          </a:p>
          <a:p>
            <a:r>
              <a:rPr lang="en-US" dirty="0" smtClean="0"/>
              <a:t>Abstract classes cannot be </a:t>
            </a:r>
            <a:r>
              <a:rPr lang="en-GB" dirty="0"/>
              <a:t>directly </a:t>
            </a:r>
            <a:r>
              <a:rPr lang="en-GB" dirty="0" smtClean="0"/>
              <a:t>instantiated</a:t>
            </a:r>
          </a:p>
          <a:p>
            <a:r>
              <a:rPr lang="en-GB" dirty="0" smtClean="0"/>
              <a:t>Child </a:t>
            </a:r>
            <a:r>
              <a:rPr lang="en-GB" dirty="0"/>
              <a:t>classes should implement </a:t>
            </a:r>
            <a:r>
              <a:rPr lang="en-GB" dirty="0" smtClean="0"/>
              <a:t>all abstract methods</a:t>
            </a:r>
          </a:p>
          <a:p>
            <a:pPr lvl="1"/>
            <a:r>
              <a:rPr lang="en-GB" dirty="0" smtClean="0"/>
              <a:t>Or should be declared as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  <a:cs typeface="Consolas" panose="020B0609020204030204" pitchFamily="49" charset="0"/>
              </a:rPr>
              <a:t>abstract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GB" dirty="0" smtClean="0"/>
              <a:t>as well</a:t>
            </a:r>
            <a:endParaRPr lang="en-US" dirty="0"/>
          </a:p>
        </p:txBody>
      </p:sp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Abstract </a:t>
            </a:r>
            <a:r>
              <a:rPr lang="en-US" sz="4000" dirty="0" smtClean="0"/>
              <a:t>Classes</a:t>
            </a:r>
            <a:endParaRPr lang="bg-BG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053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5410200"/>
            <a:ext cx="10363200" cy="820600"/>
          </a:xfrm>
        </p:spPr>
        <p:txBody>
          <a:bodyPr/>
          <a:lstStyle/>
          <a:p>
            <a:r>
              <a:rPr lang="en-GB" dirty="0" smtClean="0"/>
              <a:t>Casting between Types</a:t>
            </a:r>
            <a:endParaRPr lang="en-US" dirty="0"/>
          </a:p>
        </p:txBody>
      </p:sp>
      <p:pic>
        <p:nvPicPr>
          <p:cNvPr id="8194" name="Picture 2" descr="E:\2.Work\98-361\resources\images\oop.cast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1295400"/>
            <a:ext cx="3300412" cy="37051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42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In C#, the runtime allows you to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cast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/>
              <a:t>an object to any of its base </a:t>
            </a:r>
            <a:r>
              <a:rPr lang="en-US" dirty="0" smtClean="0"/>
              <a:t>types</a:t>
            </a:r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 smtClean="0"/>
              <a:t>Casting between Types</a:t>
            </a:r>
            <a:endParaRPr lang="bg-BG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913674" y="2362200"/>
            <a:ext cx="7848600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Polygon a = new Rectangle(15, 15);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Rectangle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Square(5, 5);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Object c = new Rectangle(123, 456);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Rectangle d = (Rectangle) 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 . 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55612" y="2362200"/>
            <a:ext cx="2743200" cy="1219200"/>
          </a:xfrm>
          <a:prstGeom prst="wedgeRoundRectCallout">
            <a:avLst>
              <a:gd name="adj1" fmla="val 96625"/>
              <a:gd name="adj2" fmla="val 23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object created and cast to its base type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03212" y="4343400"/>
            <a:ext cx="3200400" cy="1371600"/>
          </a:xfrm>
          <a:prstGeom prst="wedgeRoundRectCallout">
            <a:avLst>
              <a:gd name="adj1" fmla="val 80020"/>
              <a:gd name="adj2" fmla="val 1421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object casted back from the base class, as a Rectangle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577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2" y="990600"/>
            <a:ext cx="8001000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The principles of OOP: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Inheritance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Abstraction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Encapsulation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Polymorphism</a:t>
            </a:r>
          </a:p>
          <a:p>
            <a:pPr>
              <a:lnSpc>
                <a:spcPct val="100000"/>
              </a:lnSpc>
            </a:pPr>
            <a:r>
              <a:rPr lang="en-US" dirty="0"/>
              <a:t>Access </a:t>
            </a:r>
            <a:r>
              <a:rPr lang="en-US" dirty="0" smtClean="0"/>
              <a:t>modifiers.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Interfaces.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“</a:t>
            </a:r>
            <a:r>
              <a:rPr lang="en-US" b="1" dirty="0" smtClean="0"/>
              <a:t>Override</a:t>
            </a:r>
            <a:r>
              <a:rPr lang="en-US" dirty="0" smtClean="0"/>
              <a:t>”</a:t>
            </a:r>
            <a:r>
              <a:rPr lang="en-US" b="1" dirty="0" smtClean="0"/>
              <a:t> </a:t>
            </a:r>
            <a:r>
              <a:rPr lang="en-US" dirty="0" smtClean="0"/>
              <a:t>and “</a:t>
            </a:r>
            <a:r>
              <a:rPr lang="en-US" b="1" dirty="0" smtClean="0"/>
              <a:t>New</a:t>
            </a:r>
            <a:r>
              <a:rPr lang="en-US" dirty="0" smtClean="0"/>
              <a:t>” keywords.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0"/>
            <a:ext cx="9577597" cy="111078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7808999" cy="55703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is</a:t>
            </a:r>
            <a:r>
              <a:rPr lang="en-US" dirty="0" smtClean="0"/>
              <a:t> operator is used to avoid </a:t>
            </a:r>
            <a:r>
              <a:rPr lang="en-US" dirty="0"/>
              <a:t>runtime errors such as the </a:t>
            </a:r>
            <a:r>
              <a:rPr lang="en-US" dirty="0" err="1" smtClean="0"/>
              <a:t>InvalidCastException</a:t>
            </a:r>
            <a:endParaRPr lang="en-US" dirty="0" smtClean="0"/>
          </a:p>
          <a:p>
            <a:pPr marL="0" indent="0">
              <a:lnSpc>
                <a:spcPct val="100000"/>
              </a:lnSpc>
              <a:buNone/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can </a:t>
            </a:r>
            <a:r>
              <a:rPr lang="en-US" dirty="0"/>
              <a:t>be used to check whether the cast is allowed before actually </a:t>
            </a:r>
            <a:r>
              <a:rPr lang="en-US" dirty="0" smtClean="0"/>
              <a:t>performing </a:t>
            </a:r>
            <a:r>
              <a:rPr lang="en-US" dirty="0"/>
              <a:t>the </a:t>
            </a:r>
            <a:r>
              <a:rPr lang="en-US" dirty="0" smtClean="0"/>
              <a:t>cast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returns </a:t>
            </a:r>
            <a:r>
              <a:rPr lang="en-US" dirty="0"/>
              <a:t>a bool value: 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true</a:t>
            </a:r>
            <a:r>
              <a:rPr lang="en-US" dirty="0"/>
              <a:t> if the object is the same type and 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false</a:t>
            </a:r>
            <a:r>
              <a:rPr lang="en-US" dirty="0"/>
              <a:t> if </a:t>
            </a:r>
            <a:r>
              <a:rPr lang="en-US" dirty="0" smtClean="0"/>
              <a:t>not</a:t>
            </a:r>
            <a:endParaRPr lang="bg-BG" b="1" dirty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 smtClean="0"/>
              <a:t>The </a:t>
            </a:r>
            <a:r>
              <a:rPr lang="en-US" dirty="0" smtClean="0"/>
              <a:t>IS and AS </a:t>
            </a:r>
            <a:r>
              <a:rPr lang="en-US" dirty="0"/>
              <a:t>O</a:t>
            </a:r>
            <a:r>
              <a:rPr lang="en-US" dirty="0" smtClean="0"/>
              <a:t>perators</a:t>
            </a:r>
            <a:endParaRPr lang="bg-BG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219" name="Picture 3" descr="E:\2.Work\98-361\resources\images\oop.object.is.opera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981200"/>
            <a:ext cx="4138020" cy="42767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4047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7580399" cy="557035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Another useful cast operator is the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as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smtClean="0"/>
              <a:t>operator</a:t>
            </a:r>
          </a:p>
          <a:p>
            <a:pPr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Is similar </a:t>
            </a:r>
            <a:r>
              <a:rPr lang="en-US" dirty="0"/>
              <a:t>to the cast operation </a:t>
            </a:r>
            <a:r>
              <a:rPr lang="en-US" dirty="0" smtClean="0"/>
              <a:t>but is safer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the case of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as</a:t>
            </a:r>
            <a:r>
              <a:rPr lang="en-US" dirty="0"/>
              <a:t>, if the type conversion is not possible,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null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/>
              <a:t>is returned instead of raising an </a:t>
            </a:r>
            <a:r>
              <a:rPr lang="en-US" dirty="0" smtClean="0"/>
              <a:t>exception</a:t>
            </a:r>
            <a:endParaRPr lang="bg-BG" b="1" dirty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 smtClean="0"/>
              <a:t>The </a:t>
            </a:r>
            <a:r>
              <a:rPr lang="en-US" dirty="0" smtClean="0"/>
              <a:t>IS and AS operators</a:t>
            </a:r>
            <a:endParaRPr lang="bg-BG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43" name="Picture 3" descr="E:\2.Work\98-361\resources\images\oop.object.as.opera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1" y="1905000"/>
            <a:ext cx="4335303" cy="4419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5464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1524001"/>
            <a:ext cx="4323044" cy="3484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6212" y="5504000"/>
            <a:ext cx="8938472" cy="820600"/>
          </a:xfrm>
        </p:spPr>
        <p:txBody>
          <a:bodyPr/>
          <a:lstStyle/>
          <a:p>
            <a:r>
              <a:rPr lang="en-US" dirty="0" smtClean="0"/>
              <a:t>Polymorphism</a:t>
            </a:r>
            <a:endParaRPr lang="en-US" dirty="0"/>
          </a:p>
        </p:txBody>
      </p:sp>
      <p:pic>
        <p:nvPicPr>
          <p:cNvPr id="1026" name="Picture 2" descr="http://www.ntu.edu.sg/home/ehchua/programming/java/images/OOP_PolymorphismAbstractShap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684" y="1524001"/>
            <a:ext cx="4943528" cy="3484108"/>
          </a:xfrm>
          <a:prstGeom prst="roundRect">
            <a:avLst>
              <a:gd name="adj" fmla="val 18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685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819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Polymorphism </a:t>
            </a:r>
            <a:r>
              <a:rPr lang="en-US" dirty="0" smtClean="0"/>
              <a:t>= the ability </a:t>
            </a:r>
            <a:r>
              <a:rPr lang="en-US" dirty="0"/>
              <a:t>to take more than one </a:t>
            </a:r>
            <a:r>
              <a:rPr lang="en-US" dirty="0" smtClean="0"/>
              <a:t>form :</a:t>
            </a:r>
            <a:br>
              <a:rPr lang="en-US" dirty="0" smtClean="0"/>
            </a:br>
            <a:r>
              <a:rPr lang="en-US" dirty="0" smtClean="0"/>
              <a:t>(objects have more than one type)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class can be used through its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parent / interface 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child class may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override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(change)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some of the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parent's methods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/>
              <a:t>Polymorphism </a:t>
            </a:r>
            <a:r>
              <a:rPr lang="en-US" dirty="0" smtClean="0"/>
              <a:t>allows invoking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dirty="0"/>
              <a:t> : 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Defined in the base class / interface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Implemented in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the child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classes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Declared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virtual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or inside an interface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2818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</a:t>
            </a:r>
            <a:endParaRPr lang="bg-BG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17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4173504" y="1823880"/>
            <a:ext cx="3759096" cy="4197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+CalcSurface() : double</a:t>
            </a:r>
          </a:p>
        </p:txBody>
      </p:sp>
      <p:sp>
        <p:nvSpPr>
          <p:cNvPr id="80179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 – Example</a:t>
            </a:r>
            <a:endParaRPr lang="bg-BG" sz="4000" dirty="0"/>
          </a:p>
        </p:txBody>
      </p:sp>
      <p:sp>
        <p:nvSpPr>
          <p:cNvPr id="801797" name="Rectangle 5"/>
          <p:cNvSpPr>
            <a:spLocks noChangeArrowheads="1"/>
          </p:cNvSpPr>
          <p:nvPr/>
        </p:nvSpPr>
        <p:spPr bwMode="auto">
          <a:xfrm>
            <a:off x="507868" y="5000625"/>
            <a:ext cx="5392552" cy="1400175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override double CalcSurface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size * size;</a:t>
            </a: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801799" name="Rectangle 7"/>
          <p:cNvSpPr>
            <a:spLocks noChangeArrowheads="1"/>
          </p:cNvSpPr>
          <p:nvPr/>
        </p:nvSpPr>
        <p:spPr bwMode="auto">
          <a:xfrm>
            <a:off x="6184260" y="5000625"/>
            <a:ext cx="5486400" cy="1400175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override double CalcSurface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return Math.PI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 radius * raduis;</a:t>
            </a: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801805" name="Line 13"/>
          <p:cNvSpPr>
            <a:spLocks noChangeShapeType="1"/>
          </p:cNvSpPr>
          <p:nvPr/>
        </p:nvSpPr>
        <p:spPr bwMode="auto">
          <a:xfrm flipH="1">
            <a:off x="3718564" y="4676056"/>
            <a:ext cx="304800" cy="468314"/>
          </a:xfrm>
          <a:prstGeom prst="line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  <a:effectLst>
            <a:outerShdw dist="17961" dir="2700000" algn="ctr" rotWithShape="0">
              <a:schemeClr val="bg1">
                <a:lumMod val="85000"/>
                <a:lumOff val="15000"/>
              </a:schemeClr>
            </a:outerShdw>
          </a:effectLst>
        </p:spPr>
        <p:txBody>
          <a:bodyPr anchor="ctr"/>
          <a:lstStyle/>
          <a:p>
            <a:pPr>
              <a:defRPr/>
            </a:pPr>
            <a:endParaRPr lang="bg-BG">
              <a:solidFill>
                <a:schemeClr val="tx2"/>
              </a:solidFill>
            </a:endParaRPr>
          </a:p>
        </p:txBody>
      </p:sp>
      <p:sp>
        <p:nvSpPr>
          <p:cNvPr id="801806" name="Line 14"/>
          <p:cNvSpPr>
            <a:spLocks noChangeShapeType="1"/>
          </p:cNvSpPr>
          <p:nvPr/>
        </p:nvSpPr>
        <p:spPr bwMode="auto">
          <a:xfrm flipH="1">
            <a:off x="7161212" y="4676237"/>
            <a:ext cx="228600" cy="504825"/>
          </a:xfrm>
          <a:prstGeom prst="line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  <a:effectLst>
            <a:outerShdw dist="17961" dir="2700000" algn="ctr" rotWithShape="0">
              <a:schemeClr val="bg1">
                <a:lumMod val="85000"/>
                <a:lumOff val="15000"/>
              </a:schemeClr>
            </a:outerShdw>
          </a:effectLst>
        </p:spPr>
        <p:txBody>
          <a:bodyPr anchor="ctr"/>
          <a:lstStyle/>
          <a:p>
            <a:pPr>
              <a:defRPr/>
            </a:pPr>
            <a:endParaRPr lang="bg-BG">
              <a:solidFill>
                <a:schemeClr val="tx2"/>
              </a:solidFill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4173504" y="1067178"/>
            <a:ext cx="3759096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173504" y="1448179"/>
            <a:ext cx="3759096" cy="3809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no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3545426" y="2986008"/>
            <a:ext cx="2252926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Square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6283496" y="2986008"/>
            <a:ext cx="2346798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Circle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6283496" y="3367008"/>
            <a:ext cx="2346798" cy="914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-x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-radius : int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283496" y="4281408"/>
            <a:ext cx="2346798" cy="394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1"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+CalcSurface()</a:t>
            </a:r>
          </a:p>
        </p:txBody>
      </p:sp>
      <p:sp>
        <p:nvSpPr>
          <p:cNvPr id="22" name="Line 35"/>
          <p:cNvSpPr>
            <a:spLocks noChangeShapeType="1"/>
          </p:cNvSpPr>
          <p:nvPr/>
        </p:nvSpPr>
        <p:spPr bwMode="auto">
          <a:xfrm>
            <a:off x="4671889" y="2446733"/>
            <a:ext cx="0" cy="539275"/>
          </a:xfrm>
          <a:prstGeom prst="lin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Freeform 37"/>
          <p:cNvSpPr>
            <a:spLocks/>
          </p:cNvSpPr>
          <p:nvPr/>
        </p:nvSpPr>
        <p:spPr bwMode="auto">
          <a:xfrm>
            <a:off x="4532130" y="2270153"/>
            <a:ext cx="279516" cy="176580"/>
          </a:xfrm>
          <a:custGeom>
            <a:avLst/>
            <a:gdLst/>
            <a:ahLst/>
            <a:cxnLst>
              <a:cxn ang="0">
                <a:pos x="0" y="72"/>
              </a:cxn>
              <a:cxn ang="0">
                <a:pos x="90" y="72"/>
              </a:cxn>
              <a:cxn ang="0">
                <a:pos x="45" y="0"/>
              </a:cxn>
              <a:cxn ang="0">
                <a:pos x="0" y="72"/>
              </a:cxn>
            </a:cxnLst>
            <a:rect l="0" t="0" r="r" b="b"/>
            <a:pathLst>
              <a:path w="90" h="72">
                <a:moveTo>
                  <a:pt x="0" y="72"/>
                </a:moveTo>
                <a:lnTo>
                  <a:pt x="90" y="72"/>
                </a:lnTo>
                <a:lnTo>
                  <a:pt x="45" y="0"/>
                </a:lnTo>
                <a:lnTo>
                  <a:pt x="0" y="7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Line 35"/>
          <p:cNvSpPr>
            <a:spLocks noChangeShapeType="1"/>
          </p:cNvSpPr>
          <p:nvPr/>
        </p:nvSpPr>
        <p:spPr bwMode="auto">
          <a:xfrm>
            <a:off x="7456697" y="2446733"/>
            <a:ext cx="0" cy="539275"/>
          </a:xfrm>
          <a:prstGeom prst="lin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Freeform 37"/>
          <p:cNvSpPr>
            <a:spLocks/>
          </p:cNvSpPr>
          <p:nvPr/>
        </p:nvSpPr>
        <p:spPr bwMode="auto">
          <a:xfrm>
            <a:off x="7316938" y="2270153"/>
            <a:ext cx="279516" cy="176580"/>
          </a:xfrm>
          <a:custGeom>
            <a:avLst/>
            <a:gdLst/>
            <a:ahLst/>
            <a:cxnLst>
              <a:cxn ang="0">
                <a:pos x="0" y="72"/>
              </a:cxn>
              <a:cxn ang="0">
                <a:pos x="90" y="72"/>
              </a:cxn>
              <a:cxn ang="0">
                <a:pos x="45" y="0"/>
              </a:cxn>
              <a:cxn ang="0">
                <a:pos x="0" y="72"/>
              </a:cxn>
            </a:cxnLst>
            <a:rect l="0" t="0" r="r" b="b"/>
            <a:pathLst>
              <a:path w="90" h="72">
                <a:moveTo>
                  <a:pt x="0" y="72"/>
                </a:moveTo>
                <a:lnTo>
                  <a:pt x="90" y="72"/>
                </a:lnTo>
                <a:lnTo>
                  <a:pt x="45" y="0"/>
                </a:lnTo>
                <a:lnTo>
                  <a:pt x="0" y="7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3545426" y="3367008"/>
            <a:ext cx="2252926" cy="914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-x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-size : int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1800" name="AutoShape 8"/>
          <p:cNvSpPr>
            <a:spLocks noChangeArrowheads="1"/>
          </p:cNvSpPr>
          <p:nvPr/>
        </p:nvSpPr>
        <p:spPr bwMode="auto">
          <a:xfrm>
            <a:off x="1439225" y="1119296"/>
            <a:ext cx="2136120" cy="560729"/>
          </a:xfrm>
          <a:prstGeom prst="wedgeRoundRectCallout">
            <a:avLst>
              <a:gd name="adj1" fmla="val 118528"/>
              <a:gd name="adj2" fmla="val -25424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 class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1" name="AutoShape 9"/>
          <p:cNvSpPr>
            <a:spLocks noChangeArrowheads="1"/>
          </p:cNvSpPr>
          <p:nvPr/>
        </p:nvSpPr>
        <p:spPr bwMode="auto">
          <a:xfrm>
            <a:off x="8480266" y="1471488"/>
            <a:ext cx="2489704" cy="513441"/>
          </a:xfrm>
          <a:prstGeom prst="wedgeRoundRectCallout">
            <a:avLst>
              <a:gd name="adj1" fmla="val -85028"/>
              <a:gd name="adj2" fmla="val 57213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 action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3" name="AutoShape 11"/>
          <p:cNvSpPr>
            <a:spLocks noChangeArrowheads="1"/>
          </p:cNvSpPr>
          <p:nvPr/>
        </p:nvSpPr>
        <p:spPr bwMode="auto">
          <a:xfrm>
            <a:off x="8991440" y="3962400"/>
            <a:ext cx="2513172" cy="533400"/>
          </a:xfrm>
          <a:prstGeom prst="wedgeRoundRectCallout">
            <a:avLst>
              <a:gd name="adj1" fmla="val -72912"/>
              <a:gd name="adj2" fmla="val 162474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Overriden action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4" name="AutoShape 12"/>
          <p:cNvSpPr>
            <a:spLocks noChangeArrowheads="1"/>
          </p:cNvSpPr>
          <p:nvPr/>
        </p:nvSpPr>
        <p:spPr bwMode="auto">
          <a:xfrm>
            <a:off x="533241" y="3935104"/>
            <a:ext cx="2593320" cy="533400"/>
          </a:xfrm>
          <a:prstGeom prst="wedgeRoundRectCallout">
            <a:avLst>
              <a:gd name="adj1" fmla="val 54978"/>
              <a:gd name="adj2" fmla="val 165822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Overriden action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2" name="AutoShape 10"/>
          <p:cNvSpPr>
            <a:spLocks noChangeArrowheads="1"/>
          </p:cNvSpPr>
          <p:nvPr/>
        </p:nvSpPr>
        <p:spPr bwMode="auto">
          <a:xfrm>
            <a:off x="608946" y="2743200"/>
            <a:ext cx="2341495" cy="562009"/>
          </a:xfrm>
          <a:prstGeom prst="wedgeRoundRectCallout">
            <a:avLst>
              <a:gd name="adj1" fmla="val 93365"/>
              <a:gd name="adj2" fmla="val 29416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Concrete class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3545426" y="4281408"/>
            <a:ext cx="2252926" cy="394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1"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+CalcSurface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611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Why </a:t>
            </a:r>
            <a:r>
              <a:rPr lang="en-US" dirty="0" smtClean="0"/>
              <a:t>handle an </a:t>
            </a:r>
            <a:r>
              <a:rPr lang="en-US" dirty="0"/>
              <a:t>object </a:t>
            </a:r>
            <a:r>
              <a:rPr lang="en-US" dirty="0" smtClean="0"/>
              <a:t>of given type as object of its base type?</a:t>
            </a:r>
            <a:endParaRPr lang="en-US" dirty="0">
              <a:solidFill>
                <a:srgbClr val="EBFFD2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invoke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operations implemented in the child classes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mix different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data types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in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same collection</a:t>
            </a:r>
          </a:p>
          <a:p>
            <a:pPr lvl="2">
              <a:lnSpc>
                <a:spcPct val="110000"/>
              </a:lnSpc>
              <a:buClr>
                <a:schemeClr val="accent1"/>
              </a:buClr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List&lt;Figure&gt;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can hold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Circle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Rectangle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objects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pass </a:t>
            </a:r>
            <a:r>
              <a:rPr lang="en-US" dirty="0" smtClean="0"/>
              <a:t>more specific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object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a method that expects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more generic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type (e.g.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SchoolStudent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instead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declare a more generic field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which will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be initialized and "specialized"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later (in a subclass)</a:t>
            </a:r>
            <a:endParaRPr lang="bg-BG" sz="26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 </a:t>
            </a:r>
            <a:r>
              <a:rPr lang="en-US" dirty="0" smtClean="0"/>
              <a:t>– Why?</a:t>
            </a:r>
            <a:endParaRPr lang="bg-BG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6577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Polymorphism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836612" y="5791200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083" y="914400"/>
            <a:ext cx="5996730" cy="3711786"/>
          </a:xfrm>
          <a:prstGeom prst="roundRect">
            <a:avLst>
              <a:gd name="adj" fmla="val 1959"/>
            </a:avLst>
          </a:prstGeom>
        </p:spPr>
      </p:pic>
    </p:spTree>
    <p:extLst>
      <p:ext uri="{BB962C8B-B14F-4D97-AF65-F5344CB8AC3E}">
        <p14:creationId xmlns:p14="http://schemas.microsoft.com/office/powerpoint/2010/main" val="266181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>
          <a:xfrm>
            <a:off x="114213" y="1371600"/>
            <a:ext cx="7351799" cy="464007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The </a:t>
            </a:r>
            <a:r>
              <a:rPr lang="en-US" sz="3000" b="1" dirty="0" smtClean="0">
                <a:solidFill>
                  <a:schemeClr val="tx2">
                    <a:lumMod val="50000"/>
                  </a:schemeClr>
                </a:solidFill>
              </a:rPr>
              <a:t>override</a:t>
            </a:r>
            <a:r>
              <a:rPr lang="en-US" sz="3000" dirty="0" smtClean="0"/>
              <a:t> keyword is </a:t>
            </a:r>
            <a:r>
              <a:rPr lang="en-US" sz="3000" dirty="0"/>
              <a:t>used to </a:t>
            </a:r>
            <a:r>
              <a:rPr lang="en-US" sz="3000" b="1" dirty="0">
                <a:solidFill>
                  <a:schemeClr val="tx2">
                    <a:lumMod val="50000"/>
                  </a:schemeClr>
                </a:solidFill>
              </a:rPr>
              <a:t>replace</a:t>
            </a:r>
            <a:r>
              <a:rPr lang="en-US" sz="3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000" dirty="0" smtClean="0"/>
              <a:t>the implementation of a </a:t>
            </a:r>
            <a:r>
              <a:rPr lang="en-US" sz="3000" dirty="0"/>
              <a:t>base class’s member with a new member in a derived class with the same </a:t>
            </a:r>
            <a:r>
              <a:rPr lang="en-US" sz="3000" dirty="0" smtClean="0"/>
              <a:t>name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If the </a:t>
            </a:r>
            <a:r>
              <a:rPr lang="en-US" sz="3000" b="1" dirty="0" smtClean="0">
                <a:solidFill>
                  <a:schemeClr val="tx2">
                    <a:lumMod val="50000"/>
                  </a:schemeClr>
                </a:solidFill>
              </a:rPr>
              <a:t>new </a:t>
            </a:r>
            <a:r>
              <a:rPr lang="en-US" sz="3000" dirty="0" smtClean="0"/>
              <a:t>keyword is used instead, the new member in the derived class </a:t>
            </a:r>
            <a:r>
              <a:rPr lang="en-US" sz="3000" b="1" dirty="0" smtClean="0">
                <a:solidFill>
                  <a:schemeClr val="tx2">
                    <a:lumMod val="50000"/>
                  </a:schemeClr>
                </a:solidFill>
              </a:rPr>
              <a:t>hides </a:t>
            </a:r>
            <a:r>
              <a:rPr lang="en-US" sz="3000" dirty="0" smtClean="0"/>
              <a:t>the one in the base class</a:t>
            </a:r>
            <a:endParaRPr lang="bg-BG" sz="3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dirty="0" smtClean="0"/>
              <a:t>“o</a:t>
            </a:r>
            <a:r>
              <a:rPr lang="en-US" sz="4000" dirty="0" smtClean="0"/>
              <a:t>verride” and “new” keywords</a:t>
            </a:r>
            <a:endParaRPr lang="bg-BG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1267" name="Picture 3" descr="E:\2.Work\98-361\resources\images\oop.triangle.polygon.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147" y="1905000"/>
            <a:ext cx="4420079" cy="3505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27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6212" y="5504000"/>
            <a:ext cx="8938472" cy="820600"/>
          </a:xfrm>
        </p:spPr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pic>
        <p:nvPicPr>
          <p:cNvPr id="12290" name="Picture 2" descr="E:\2.Work\98-361\resources\images\oop.interfac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1744662"/>
            <a:ext cx="6970712" cy="33807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149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interface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smtClean="0"/>
              <a:t>defines </a:t>
            </a:r>
            <a:r>
              <a:rPr lang="en-US" dirty="0"/>
              <a:t>a set of operations (methods) that </a:t>
            </a:r>
            <a:r>
              <a:rPr lang="en-US" dirty="0" smtClean="0"/>
              <a:t>a given </a:t>
            </a:r>
            <a:r>
              <a:rPr lang="en-US" dirty="0"/>
              <a:t>object </a:t>
            </a:r>
            <a:r>
              <a:rPr lang="en-US" dirty="0" smtClean="0"/>
              <a:t>should support:</a:t>
            </a:r>
            <a:endParaRPr lang="en-US" dirty="0"/>
          </a:p>
          <a:p>
            <a:pPr lvl="1"/>
            <a:r>
              <a:rPr lang="en-US" dirty="0" smtClean="0"/>
              <a:t>Also </a:t>
            </a:r>
            <a:r>
              <a:rPr lang="en-US" dirty="0"/>
              <a:t>called "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contract</a:t>
            </a:r>
            <a:r>
              <a:rPr lang="en-US" dirty="0" smtClean="0"/>
              <a:t>" </a:t>
            </a:r>
            <a:r>
              <a:rPr lang="en-US" dirty="0"/>
              <a:t>for </a:t>
            </a:r>
            <a:r>
              <a:rPr lang="en-US" dirty="0" smtClean="0"/>
              <a:t>providing a </a:t>
            </a:r>
            <a:r>
              <a:rPr lang="en-US" dirty="0"/>
              <a:t>set of </a:t>
            </a:r>
            <a:r>
              <a:rPr lang="en-US" dirty="0" smtClean="0"/>
              <a:t>operations.</a:t>
            </a:r>
          </a:p>
          <a:p>
            <a:pPr lvl="1"/>
            <a:r>
              <a:rPr lang="en-US" dirty="0" smtClean="0"/>
              <a:t>Defines abstract behavior, abstract capabilities.</a:t>
            </a:r>
            <a:endParaRPr lang="en-US" dirty="0"/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dirty="0" smtClean="0"/>
              <a:t>Interfaces provide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abstractions</a:t>
            </a:r>
            <a:r>
              <a:rPr lang="en-US" dirty="0" smtClean="0"/>
              <a:t>.</a:t>
            </a:r>
            <a:endParaRPr lang="en-US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You invoke the abstract action.</a:t>
            </a:r>
          </a:p>
          <a:p>
            <a:pPr lvl="1"/>
            <a:r>
              <a:rPr lang="en-US" dirty="0" smtClean="0"/>
              <a:t>Without worrying how it is </a:t>
            </a:r>
            <a:r>
              <a:rPr lang="en-US" dirty="0"/>
              <a:t>implemented </a:t>
            </a:r>
            <a:r>
              <a:rPr lang="en-US" dirty="0" smtClean="0"/>
              <a:t>internally.</a:t>
            </a:r>
          </a:p>
          <a:p>
            <a:pPr lvl="1"/>
            <a:r>
              <a:rPr lang="en-US" dirty="0"/>
              <a:t>Without worrying </a:t>
            </a:r>
            <a:r>
              <a:rPr lang="en-US" dirty="0" smtClean="0"/>
              <a:t>what is the actual class which calls it.</a:t>
            </a:r>
            <a:endParaRPr lang="bg-BG" dirty="0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defRPr/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1202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Encapsulation</a:t>
            </a:r>
            <a:endParaRPr lang="en-US" dirty="0"/>
          </a:p>
        </p:txBody>
      </p:sp>
      <p:pic>
        <p:nvPicPr>
          <p:cNvPr id="2050" name="Picture 2" descr="C:\Documents\Courses\OOP\OOP Images\CSTRend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34" y="1525725"/>
            <a:ext cx="4766628" cy="35718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48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 – Example</a:t>
            </a:r>
            <a:endParaRPr lang="en-US" dirty="0"/>
          </a:p>
        </p:txBody>
      </p:sp>
      <p:pic>
        <p:nvPicPr>
          <p:cNvPr id="2050" name="Picture 2" descr="http://yinyangit.files.wordpress.com/2012/01/abstract-class-interface-o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1187515"/>
            <a:ext cx="4363926" cy="5277882"/>
          </a:xfrm>
          <a:prstGeom prst="roundRect">
            <a:avLst>
              <a:gd name="adj" fmla="val 572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0"/>
          <p:cNvSpPr>
            <a:spLocks noChangeArrowheads="1"/>
          </p:cNvSpPr>
          <p:nvPr/>
        </p:nvSpPr>
        <p:spPr bwMode="auto">
          <a:xfrm>
            <a:off x="7618412" y="1600200"/>
            <a:ext cx="1752600" cy="533400"/>
          </a:xfrm>
          <a:prstGeom prst="wedgeRoundRectCallout">
            <a:avLst>
              <a:gd name="adj1" fmla="val -77117"/>
              <a:gd name="adj2" fmla="val 70050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20"/>
          <p:cNvSpPr>
            <a:spLocks noChangeArrowheads="1"/>
          </p:cNvSpPr>
          <p:nvPr/>
        </p:nvSpPr>
        <p:spPr bwMode="auto">
          <a:xfrm>
            <a:off x="8228012" y="3320352"/>
            <a:ext cx="2133600" cy="533400"/>
          </a:xfrm>
          <a:prstGeom prst="wedgeRoundRectCallout">
            <a:avLst>
              <a:gd name="adj1" fmla="val -77117"/>
              <a:gd name="adj2" fmla="val 70050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34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Interfaces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smtClean="0"/>
              <a:t>in C# describe a prototype of group of methods (operations), properties and events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be implemented by a class or structure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 only the signature of the methods / properties</a:t>
            </a:r>
          </a:p>
          <a:p>
            <a:pPr lvl="2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No concrete implementations are provided</a:t>
            </a:r>
            <a:endParaRPr lang="ru-RU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be used to define abstract data types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be inherited (extended) by other interfaces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Cannot be instantiated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Interfaces in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6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Interfaces – Example</a:t>
            </a:r>
            <a:endParaRPr lang="en-US" dirty="0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760413" y="1066800"/>
            <a:ext cx="10668000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IShape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void SetPosition(int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CalculateSurface();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IMovable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void Move(int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eltaX, 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eltaY);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IResizable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void Resize(int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eight);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void Resize(int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eightX, 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eightY);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void ResizeByX(int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eightX);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void ResizeByY(int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eightY);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786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Classes and structures can implement (support) one or several interfaces</a:t>
            </a: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Implementer classes must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implement all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 methods 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Or should be declared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abstract</a:t>
            </a:r>
            <a:endParaRPr lang="ru-RU" b="1" dirty="0" smtClean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 Implementation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14162" y="2483584"/>
            <a:ext cx="10360501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Rectangle :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IShape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SetPosition(int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… 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CalculateSurface()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… 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0537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www.healing-touch.co.uk/thunder.jpg"/>
          <p:cNvPicPr>
            <a:picLocks noChangeAspect="1" noChangeArrowheads="1"/>
          </p:cNvPicPr>
          <p:nvPr/>
        </p:nvPicPr>
        <p:blipFill>
          <a:blip r:embed="rId2" cstate="screen">
            <a:grayscl/>
            <a:lum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3284" y="1295400"/>
            <a:ext cx="5844328" cy="3288290"/>
          </a:xfrm>
          <a:prstGeom prst="roundRect">
            <a:avLst>
              <a:gd name="adj" fmla="val 13441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Interfaces and Implementation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3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7012" y="1066800"/>
            <a:ext cx="8113800" cy="5570355"/>
          </a:xfrm>
        </p:spPr>
        <p:txBody>
          <a:bodyPr>
            <a:noAutofit/>
          </a:bodyPr>
          <a:lstStyle/>
          <a:p>
            <a:pPr marL="358775" indent="-358775"/>
            <a:r>
              <a:rPr lang="en-US" dirty="0" smtClean="0"/>
              <a:t>The four major principles of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OOP</a:t>
            </a:r>
            <a:r>
              <a:rPr lang="en-US" dirty="0" smtClean="0"/>
              <a:t>.</a:t>
            </a:r>
          </a:p>
          <a:p>
            <a:pPr marL="358775" indent="-358775"/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Abstraction</a:t>
            </a:r>
            <a:r>
              <a:rPr lang="en-US" b="1" dirty="0" smtClean="0"/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Inheritance</a:t>
            </a:r>
            <a:r>
              <a:rPr lang="en-US" dirty="0" smtClean="0"/>
              <a:t>.</a:t>
            </a:r>
          </a:p>
          <a:p>
            <a:pPr marL="358775" indent="-358775"/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Encapsulation</a:t>
            </a:r>
            <a:r>
              <a:rPr lang="en-US" dirty="0" smtClean="0"/>
              <a:t>.</a:t>
            </a:r>
          </a:p>
          <a:p>
            <a:pPr marL="358775" indent="-358775"/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Polymorphism</a:t>
            </a:r>
            <a:r>
              <a:rPr lang="en-US" dirty="0" smtClean="0"/>
              <a:t>.</a:t>
            </a:r>
          </a:p>
          <a:p>
            <a:pPr marL="358775" indent="-358775"/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Access modifiers </a:t>
            </a:r>
            <a:r>
              <a:rPr lang="en-US" dirty="0" smtClean="0"/>
              <a:t>and their use.</a:t>
            </a:r>
          </a:p>
          <a:p>
            <a:pPr marL="358775" indent="-358775"/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is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as </a:t>
            </a:r>
            <a:r>
              <a:rPr lang="en-US" dirty="0" smtClean="0"/>
              <a:t>and how to cast between types.</a:t>
            </a:r>
          </a:p>
          <a:p>
            <a:pPr marL="358775" indent="-358775"/>
            <a:r>
              <a:rPr lang="en-US" dirty="0" smtClean="0"/>
              <a:t>What are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Interfaces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smtClean="0"/>
              <a:t>and how to use them?</a:t>
            </a:r>
            <a:endParaRPr lang="en-US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509" y="19050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16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https://softuni.bg/courses/javascript-applications/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0250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Encapsulation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/>
              <a:t>is an information-hiding mechanism that makes code easy to maintain and </a:t>
            </a:r>
            <a:r>
              <a:rPr lang="en-US" dirty="0" smtClean="0"/>
              <a:t>understand</a:t>
            </a:r>
            <a:endParaRPr lang="en-US" dirty="0"/>
          </a:p>
          <a:p>
            <a:r>
              <a:rPr lang="en-US" dirty="0" smtClean="0"/>
              <a:t>A class announces only a few operations (methods) available for its clients – its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public interface</a:t>
            </a:r>
            <a:endParaRPr lang="en-US" dirty="0" smtClean="0"/>
          </a:p>
          <a:p>
            <a:r>
              <a:rPr lang="en-US" dirty="0" smtClean="0"/>
              <a:t>All data members (fields) of a class should be hidden</a:t>
            </a:r>
          </a:p>
          <a:p>
            <a:pPr lvl="1"/>
            <a:r>
              <a:rPr lang="en-US" dirty="0" smtClean="0"/>
              <a:t>Accessed via properties (read-only and read-write)</a:t>
            </a:r>
          </a:p>
          <a:p>
            <a:r>
              <a:rPr lang="en-US" dirty="0" smtClean="0"/>
              <a:t>Encapsulation is - hiding (encapsulating) data behind constructors and properties</a:t>
            </a:r>
          </a:p>
        </p:txBody>
      </p:sp>
      <p:sp>
        <p:nvSpPr>
          <p:cNvPr id="80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Encapsulation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882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86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7427999" cy="5570355"/>
          </a:xfrm>
        </p:spPr>
        <p:txBody>
          <a:bodyPr/>
          <a:lstStyle/>
          <a:p>
            <a:r>
              <a:rPr lang="en-US" dirty="0"/>
              <a:t>Properties offer a great way to encapsulate data fields along with any accompanying logic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ccess </a:t>
            </a:r>
            <a:r>
              <a:rPr lang="en-US" dirty="0"/>
              <a:t>modifiers such as private and public allow you to control the level of access for a class member or for the class itself</a:t>
            </a:r>
            <a:endParaRPr lang="en-US" dirty="0" smtClean="0"/>
          </a:p>
        </p:txBody>
      </p:sp>
      <p:sp>
        <p:nvSpPr>
          <p:cNvPr id="80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Encapsulation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7" name="Picture 3" descr="E:\2.Work\98-361\resources\images\oop.encapsulation.examp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542" y="2209800"/>
            <a:ext cx="4288421" cy="2971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564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Encapsulation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0830" y="1295400"/>
            <a:ext cx="4469236" cy="3352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2106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74812" y="5334000"/>
            <a:ext cx="8938472" cy="820600"/>
          </a:xfrm>
        </p:spPr>
        <p:txBody>
          <a:bodyPr/>
          <a:lstStyle/>
          <a:p>
            <a:r>
              <a:rPr lang="en-US" dirty="0" smtClean="0"/>
              <a:t>Access Modifiers</a:t>
            </a:r>
            <a:endParaRPr lang="en-US" dirty="0"/>
          </a:p>
        </p:txBody>
      </p:sp>
      <p:pic>
        <p:nvPicPr>
          <p:cNvPr id="2052" name="Picture 4" descr="E:\2.Work\98-361\resources\images\oop.access.modifiers.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914400"/>
            <a:ext cx="4133973" cy="4227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7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867" name="Rectangle 3"/>
          <p:cNvSpPr>
            <a:spLocks noGrp="1" noChangeArrowheads="1"/>
          </p:cNvSpPr>
          <p:nvPr>
            <p:ph idx="1"/>
          </p:nvPr>
        </p:nvSpPr>
        <p:spPr>
          <a:xfrm>
            <a:off x="227012" y="1270060"/>
            <a:ext cx="11390399" cy="5570355"/>
          </a:xfrm>
        </p:spPr>
        <p:txBody>
          <a:bodyPr/>
          <a:lstStyle/>
          <a:p>
            <a:r>
              <a:rPr lang="en-US" dirty="0"/>
              <a:t>Access modifiers control where a type or type member can be </a:t>
            </a:r>
            <a:r>
              <a:rPr lang="en-US" dirty="0" smtClean="0"/>
              <a:t>used</a:t>
            </a:r>
          </a:p>
          <a:p>
            <a:r>
              <a:rPr lang="en-US" dirty="0"/>
              <a:t>All types and type members have an access level </a:t>
            </a:r>
            <a:r>
              <a:rPr lang="en-US" dirty="0" smtClean="0"/>
              <a:t>that specifies where that class or its members can be used in your code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internal </a:t>
            </a:r>
            <a:r>
              <a:rPr lang="en-US" dirty="0"/>
              <a:t>access modifier is the default for a class if no access modifier is </a:t>
            </a:r>
            <a:r>
              <a:rPr lang="en-US" dirty="0" smtClean="0"/>
              <a:t>specified</a:t>
            </a:r>
          </a:p>
          <a:p>
            <a:endParaRPr lang="en-US" dirty="0" smtClean="0"/>
          </a:p>
        </p:txBody>
      </p:sp>
      <p:sp>
        <p:nvSpPr>
          <p:cNvPr id="80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Modifiers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455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Modifiers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693709"/>
              </p:ext>
            </p:extLst>
          </p:nvPr>
        </p:nvGraphicFramePr>
        <p:xfrm>
          <a:off x="608012" y="1600200"/>
          <a:ext cx="11125200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838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Access modifier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bg-BG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public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Access is not restricted.</a:t>
                      </a:r>
                      <a:endParaRPr lang="bg-BG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private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Access is restricted to the containing class.</a:t>
                      </a: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/>
                        <a:t>protected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Access</a:t>
                      </a:r>
                      <a:r>
                        <a:rPr lang="en-US" baseline="0" dirty="0" smtClean="0"/>
                        <a:t> is restricted to the containing class or any class </a:t>
                      </a:r>
                      <a:r>
                        <a:rPr lang="en-US" b="1" baseline="0" dirty="0" smtClean="0"/>
                        <a:t>derived</a:t>
                      </a:r>
                      <a:r>
                        <a:rPr lang="en-US" baseline="0" dirty="0" smtClean="0"/>
                        <a:t> from it. (You will learn about derived classes later in the Inheritance section.)</a:t>
                      </a:r>
                      <a:endParaRPr lang="bg-BG" dirty="0"/>
                    </a:p>
                  </a:txBody>
                  <a:tcPr/>
                </a:tc>
              </a:tr>
              <a:tr h="563880">
                <a:tc>
                  <a:txBody>
                    <a:bodyPr/>
                    <a:lstStyle/>
                    <a:p>
                      <a:r>
                        <a:rPr lang="en-US" dirty="0" smtClean="0"/>
                        <a:t>internal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Access is restricted to the code in the same </a:t>
                      </a:r>
                      <a:r>
                        <a:rPr lang="en-US" b="1" dirty="0" smtClean="0"/>
                        <a:t>assembly</a:t>
                      </a:r>
                      <a:r>
                        <a:rPr lang="en-US" b="0" dirty="0" smtClean="0"/>
                        <a:t>.</a:t>
                      </a:r>
                      <a:endParaRPr lang="bg-BG" b="1" dirty="0"/>
                    </a:p>
                  </a:txBody>
                  <a:tcPr/>
                </a:tc>
              </a:tr>
              <a:tr h="1295400">
                <a:tc>
                  <a:txBody>
                    <a:bodyPr/>
                    <a:lstStyle/>
                    <a:p>
                      <a:r>
                        <a:rPr lang="en-US" dirty="0" smtClean="0"/>
                        <a:t>protected</a:t>
                      </a:r>
                      <a:r>
                        <a:rPr lang="en-US" baseline="0" dirty="0" smtClean="0"/>
                        <a:t> internal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combination of protected and internal – access</a:t>
                      </a:r>
                      <a:r>
                        <a:rPr lang="en-US" baseline="0" dirty="0" smtClean="0"/>
                        <a:t> is restricted to any code in the same assembly and only to derived classes in another assembly.</a:t>
                      </a:r>
                      <a:endParaRPr lang="bg-BG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920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1699</Words>
  <Application>Microsoft Office PowerPoint</Application>
  <PresentationFormat>Custom</PresentationFormat>
  <Paragraphs>292</Paragraphs>
  <Slides>36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SoftUni 16x9</vt:lpstr>
      <vt:lpstr>3_SoftUni 16x9</vt:lpstr>
      <vt:lpstr>2_SoftUni 16x9</vt:lpstr>
      <vt:lpstr>PowerPoint Presentation</vt:lpstr>
      <vt:lpstr>Table of Contents</vt:lpstr>
      <vt:lpstr>Encapsulation</vt:lpstr>
      <vt:lpstr>Encapsulation</vt:lpstr>
      <vt:lpstr>Encapsulation</vt:lpstr>
      <vt:lpstr>Encapsulation</vt:lpstr>
      <vt:lpstr>Access Modifiers</vt:lpstr>
      <vt:lpstr>Access Modifiers</vt:lpstr>
      <vt:lpstr>Access Modifiers</vt:lpstr>
      <vt:lpstr>Inheritance</vt:lpstr>
      <vt:lpstr>Inheritance</vt:lpstr>
      <vt:lpstr>Inheritance</vt:lpstr>
      <vt:lpstr>Inheritance</vt:lpstr>
      <vt:lpstr>Abstraction</vt:lpstr>
      <vt:lpstr>Abstraction</vt:lpstr>
      <vt:lpstr>Abstract and Sealed Classes</vt:lpstr>
      <vt:lpstr>Abstract Classes</vt:lpstr>
      <vt:lpstr>Casting between Types</vt:lpstr>
      <vt:lpstr>Casting between Types</vt:lpstr>
      <vt:lpstr>The IS and AS Operators</vt:lpstr>
      <vt:lpstr>The IS and AS operators</vt:lpstr>
      <vt:lpstr>Polymorphism</vt:lpstr>
      <vt:lpstr>Polymorphism</vt:lpstr>
      <vt:lpstr>Polymorphism – Example</vt:lpstr>
      <vt:lpstr>Polymorphism – Why?</vt:lpstr>
      <vt:lpstr>Polymorphism</vt:lpstr>
      <vt:lpstr>“override” and “new” keywords</vt:lpstr>
      <vt:lpstr>Interfaces</vt:lpstr>
      <vt:lpstr>Interfaces</vt:lpstr>
      <vt:lpstr>Interfaces – Example</vt:lpstr>
      <vt:lpstr>Interfaces in C#</vt:lpstr>
      <vt:lpstr>Interfaces – Example</vt:lpstr>
      <vt:lpstr>Interface Implementation</vt:lpstr>
      <vt:lpstr> Interfaces and Implementation</vt:lpstr>
      <vt:lpstr>Summary</vt:lpstr>
      <vt:lpstr>Questions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2016-05-27T22:44:14Z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